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59" r:id="rId7"/>
    <p:sldId id="266" r:id="rId8"/>
    <p:sldId id="267" r:id="rId9"/>
    <p:sldId id="262" r:id="rId10"/>
    <p:sldId id="263" r:id="rId11"/>
    <p:sldId id="264" r:id="rId12"/>
    <p:sldId id="265" r:id="rId13"/>
    <p:sldId id="268" r:id="rId14"/>
    <p:sldId id="272" r:id="rId15"/>
    <p:sldId id="273" r:id="rId16"/>
    <p:sldId id="269" r:id="rId17"/>
    <p:sldId id="270"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87" d="100"/>
          <a:sy n="87" d="100"/>
        </p:scale>
        <p:origin x="60"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2/3/2020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2/3/2020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2/3/2020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3700" y="802298"/>
            <a:ext cx="7518400" cy="2541431"/>
          </a:xfrm>
        </p:spPr>
        <p:txBody>
          <a:bodyPr>
            <a:normAutofit fontScale="90000"/>
          </a:bodyPr>
          <a:lstStyle/>
          <a:p>
            <a:r>
              <a:rPr lang="en-US" dirty="0" smtClean="0"/>
              <a:t>The Life and Works of the Real </a:t>
            </a:r>
            <a:br>
              <a:rPr lang="en-US" dirty="0" smtClean="0"/>
            </a:br>
            <a:r>
              <a:rPr lang="en-US" dirty="0" smtClean="0"/>
              <a:t>Will-</a:t>
            </a:r>
            <a:r>
              <a:rPr lang="en-US" dirty="0" err="1" smtClean="0"/>
              <a:t>Shakesy</a:t>
            </a:r>
            <a:endParaRPr lang="en-US" dirty="0"/>
          </a:p>
        </p:txBody>
      </p:sp>
      <p:pic>
        <p:nvPicPr>
          <p:cNvPr id="4" name="Picture 3" descr="Uno studio in giallo: settembre 20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2" y="497498"/>
            <a:ext cx="3648075" cy="3457575"/>
          </a:xfrm>
          <a:prstGeom prst="rect">
            <a:avLst/>
          </a:prstGeom>
        </p:spPr>
      </p:pic>
    </p:spTree>
    <p:extLst>
      <p:ext uri="{BB962C8B-B14F-4D97-AF65-F5344CB8AC3E}">
        <p14:creationId xmlns:p14="http://schemas.microsoft.com/office/powerpoint/2010/main" val="1863637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Globe Theatre</a:t>
            </a:r>
            <a:endParaRPr lang="en-US" dirty="0"/>
          </a:p>
        </p:txBody>
      </p:sp>
      <p:pic>
        <p:nvPicPr>
          <p:cNvPr id="4" name="Content Placeholder 3" descr="File:Shakespeare's &lt;strong&gt;Globe&lt;/strong&gt; &lt;strong&gt;Theatre&lt;/strong&gt;, London.JPG - Wikimedia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00" y="1525935"/>
            <a:ext cx="4599517" cy="3449638"/>
          </a:xfrm>
        </p:spPr>
      </p:pic>
      <p:pic>
        <p:nvPicPr>
          <p:cNvPr id="5" name="Picture 4" descr="elizabethan-&lt;strong&gt;theater&lt;/strong&gt; - Stage spa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3017" y="1525935"/>
            <a:ext cx="4129657" cy="4634278"/>
          </a:xfrm>
          <a:prstGeom prst="rect">
            <a:avLst/>
          </a:prstGeom>
        </p:spPr>
      </p:pic>
      <p:pic>
        <p:nvPicPr>
          <p:cNvPr id="6" name="Picture 5" descr="shakespearestime - &lt;strong&gt;The Globe Theatre&lt;/strong&g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4746" y="2201519"/>
            <a:ext cx="3343275" cy="2800350"/>
          </a:xfrm>
          <a:prstGeom prst="rect">
            <a:avLst/>
          </a:prstGeom>
        </p:spPr>
      </p:pic>
    </p:spTree>
    <p:extLst>
      <p:ext uri="{BB962C8B-B14F-4D97-AF65-F5344CB8AC3E}">
        <p14:creationId xmlns:p14="http://schemas.microsoft.com/office/powerpoint/2010/main" val="2952744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Range of Shakespeare’s Drama</a:t>
            </a:r>
            <a:endParaRPr lang="en-US" dirty="0"/>
          </a:p>
        </p:txBody>
      </p:sp>
      <p:sp>
        <p:nvSpPr>
          <p:cNvPr id="3" name="Content Placeholder 2"/>
          <p:cNvSpPr>
            <a:spLocks noGrp="1"/>
          </p:cNvSpPr>
          <p:nvPr>
            <p:ph idx="1"/>
          </p:nvPr>
        </p:nvSpPr>
        <p:spPr>
          <a:xfrm>
            <a:off x="1451579" y="2015732"/>
            <a:ext cx="9603275" cy="3623068"/>
          </a:xfrm>
        </p:spPr>
        <p:txBody>
          <a:bodyPr/>
          <a:lstStyle/>
          <a:p>
            <a:r>
              <a:rPr lang="en-US" dirty="0" smtClean="0"/>
              <a:t>Historical</a:t>
            </a:r>
          </a:p>
          <a:p>
            <a:pPr lvl="1"/>
            <a:r>
              <a:rPr lang="en-US" i="1" dirty="0" smtClean="0"/>
              <a:t>Antony and Cleopatra; Julius Caesar</a:t>
            </a:r>
          </a:p>
          <a:p>
            <a:r>
              <a:rPr lang="en-US" dirty="0" smtClean="0"/>
              <a:t>Comedic Relief/Comedy</a:t>
            </a:r>
          </a:p>
          <a:p>
            <a:pPr lvl="1"/>
            <a:r>
              <a:rPr lang="en-US" i="1" dirty="0" smtClean="0"/>
              <a:t>Henry IV; Othello</a:t>
            </a:r>
          </a:p>
          <a:p>
            <a:pPr lvl="1"/>
            <a:r>
              <a:rPr lang="en-US" i="1" dirty="0" smtClean="0"/>
              <a:t>A Midsummer Night’s Dream; Much Ado about Nothing</a:t>
            </a:r>
          </a:p>
          <a:p>
            <a:r>
              <a:rPr lang="en-US" dirty="0" smtClean="0"/>
              <a:t>Tragedy</a:t>
            </a:r>
          </a:p>
          <a:p>
            <a:pPr lvl="1"/>
            <a:r>
              <a:rPr lang="en-US" i="1" dirty="0" smtClean="0"/>
              <a:t>Romeo and Juliet</a:t>
            </a:r>
          </a:p>
          <a:p>
            <a:pPr lvl="1"/>
            <a:r>
              <a:rPr lang="en-US" i="1" dirty="0" smtClean="0"/>
              <a:t>Hamlet</a:t>
            </a:r>
          </a:p>
        </p:txBody>
      </p:sp>
    </p:spTree>
    <p:extLst>
      <p:ext uri="{BB962C8B-B14F-4D97-AF65-F5344CB8AC3E}">
        <p14:creationId xmlns:p14="http://schemas.microsoft.com/office/powerpoint/2010/main" val="956391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note on reading Shakespeare</a:t>
            </a:r>
            <a:endParaRPr lang="en-US" dirty="0"/>
          </a:p>
        </p:txBody>
      </p:sp>
      <p:sp>
        <p:nvSpPr>
          <p:cNvPr id="3" name="Content Placeholder 2"/>
          <p:cNvSpPr>
            <a:spLocks noGrp="1"/>
          </p:cNvSpPr>
          <p:nvPr>
            <p:ph idx="1"/>
          </p:nvPr>
        </p:nvSpPr>
        <p:spPr/>
        <p:txBody>
          <a:bodyPr>
            <a:normAutofit/>
          </a:bodyPr>
          <a:lstStyle/>
          <a:p>
            <a:r>
              <a:rPr lang="en-US" sz="2800" dirty="0" smtClean="0"/>
              <a:t>Keep track of characters </a:t>
            </a:r>
          </a:p>
          <a:p>
            <a:r>
              <a:rPr lang="en-US" sz="2800" dirty="0" smtClean="0"/>
              <a:t>Read poetic language slowly</a:t>
            </a:r>
          </a:p>
          <a:p>
            <a:r>
              <a:rPr lang="en-US" sz="2800" dirty="0" smtClean="0"/>
              <a:t>Pay attention to annotations in the text</a:t>
            </a:r>
          </a:p>
          <a:p>
            <a:r>
              <a:rPr lang="en-US" sz="2800" dirty="0" smtClean="0"/>
              <a:t>Keep detailed notes and analyze as you read</a:t>
            </a:r>
            <a:endParaRPr lang="en-US" sz="2800" dirty="0"/>
          </a:p>
        </p:txBody>
      </p:sp>
    </p:spTree>
    <p:extLst>
      <p:ext uri="{BB962C8B-B14F-4D97-AF65-F5344CB8AC3E}">
        <p14:creationId xmlns:p14="http://schemas.microsoft.com/office/powerpoint/2010/main" val="1703464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rítica de Amnesia de &lt;strong&gt;Hamlet&lt;/strong&gt; (2011) - Satan Aris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2612" y="176908"/>
            <a:ext cx="11114088" cy="1676846"/>
          </a:xfrm>
        </p:spPr>
      </p:pic>
      <p:pic>
        <p:nvPicPr>
          <p:cNvPr id="5" name="Picture 4" descr="Read235 - English 10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8589" y="1943100"/>
            <a:ext cx="4802134" cy="4802134"/>
          </a:xfrm>
          <a:prstGeom prst="rect">
            <a:avLst/>
          </a:prstGeom>
        </p:spPr>
      </p:pic>
    </p:spTree>
    <p:extLst>
      <p:ext uri="{BB962C8B-B14F-4D97-AF65-F5344CB8AC3E}">
        <p14:creationId xmlns:p14="http://schemas.microsoft.com/office/powerpoint/2010/main" val="3345447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 Map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1909" y="-156709"/>
            <a:ext cx="9352945" cy="7014709"/>
          </a:xfrm>
        </p:spPr>
      </p:pic>
    </p:spTree>
    <p:extLst>
      <p:ext uri="{BB962C8B-B14F-4D97-AF65-F5344CB8AC3E}">
        <p14:creationId xmlns:p14="http://schemas.microsoft.com/office/powerpoint/2010/main" val="2045437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3475" y="-145516"/>
            <a:ext cx="9338021" cy="7003516"/>
          </a:xfrm>
        </p:spPr>
      </p:pic>
    </p:spTree>
    <p:extLst>
      <p:ext uri="{BB962C8B-B14F-4D97-AF65-F5344CB8AC3E}">
        <p14:creationId xmlns:p14="http://schemas.microsoft.com/office/powerpoint/2010/main" val="3395904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Dramatic Devices</a:t>
            </a:r>
            <a:endParaRPr lang="en-US" dirty="0"/>
          </a:p>
        </p:txBody>
      </p:sp>
      <p:sp>
        <p:nvSpPr>
          <p:cNvPr id="3" name="Content Placeholder 2"/>
          <p:cNvSpPr>
            <a:spLocks noGrp="1"/>
          </p:cNvSpPr>
          <p:nvPr>
            <p:ph idx="1"/>
          </p:nvPr>
        </p:nvSpPr>
        <p:spPr>
          <a:xfrm>
            <a:off x="1451579" y="2015732"/>
            <a:ext cx="9603275" cy="4143768"/>
          </a:xfrm>
        </p:spPr>
        <p:txBody>
          <a:bodyPr>
            <a:normAutofit/>
          </a:bodyPr>
          <a:lstStyle/>
          <a:p>
            <a:r>
              <a:rPr lang="en-US" dirty="0" smtClean="0"/>
              <a:t>Soliloquy – Monologue with the character alone on stage.  This device gives the audience insight into the character’s thoughts and emotions.  In Hamlet, Shakespeare uses soliloquies to allow the reader to learn the true cause of Hamlet’s state of mind and his inner desires.</a:t>
            </a:r>
          </a:p>
          <a:p>
            <a:r>
              <a:rPr lang="en-US" dirty="0" smtClean="0"/>
              <a:t>Aside – When the character speaks to himself or directly to the audience.  There are other characters on stage, who, by convention, do not here the aside.</a:t>
            </a:r>
          </a:p>
          <a:p>
            <a:r>
              <a:rPr lang="en-US" dirty="0" smtClean="0"/>
              <a:t>Allusion – indirect reference to another event, person, or work with which the writer assumes the reader is familiar.  In Hamlet, allusions are made to Greek and Roman mythology, Roman History and the Bible.</a:t>
            </a:r>
            <a:endParaRPr lang="en-US" dirty="0"/>
          </a:p>
        </p:txBody>
      </p:sp>
    </p:spTree>
    <p:extLst>
      <p:ext uri="{BB962C8B-B14F-4D97-AF65-F5344CB8AC3E}">
        <p14:creationId xmlns:p14="http://schemas.microsoft.com/office/powerpoint/2010/main" val="1971255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Dramatic Devices</a:t>
            </a:r>
            <a:endParaRPr lang="en-US" dirty="0"/>
          </a:p>
        </p:txBody>
      </p:sp>
      <p:sp>
        <p:nvSpPr>
          <p:cNvPr id="3" name="Content Placeholder 2"/>
          <p:cNvSpPr>
            <a:spLocks noGrp="1"/>
          </p:cNvSpPr>
          <p:nvPr>
            <p:ph idx="1"/>
          </p:nvPr>
        </p:nvSpPr>
        <p:spPr>
          <a:xfrm>
            <a:off x="1451579" y="2015732"/>
            <a:ext cx="9603275" cy="4143768"/>
          </a:xfrm>
        </p:spPr>
        <p:txBody>
          <a:bodyPr>
            <a:normAutofit fontScale="92500" lnSpcReduction="10000"/>
          </a:bodyPr>
          <a:lstStyle/>
          <a:p>
            <a:r>
              <a:rPr lang="en-US" dirty="0" smtClean="0"/>
              <a:t>Supernatural</a:t>
            </a:r>
          </a:p>
          <a:p>
            <a:r>
              <a:rPr lang="en-US" dirty="0" smtClean="0"/>
              <a:t>Madness</a:t>
            </a:r>
          </a:p>
          <a:p>
            <a:r>
              <a:rPr lang="en-US" dirty="0" smtClean="0"/>
              <a:t>External Conflict</a:t>
            </a:r>
            <a:endParaRPr lang="en-US" dirty="0" smtClean="0"/>
          </a:p>
          <a:p>
            <a:r>
              <a:rPr lang="en-US" dirty="0" smtClean="0"/>
              <a:t>Internal Conflict</a:t>
            </a:r>
          </a:p>
          <a:p>
            <a:r>
              <a:rPr lang="en-US" dirty="0" smtClean="0"/>
              <a:t>Metafiction – When characters in a the play somehow call attention to the fact that they are indeed fictional characters.</a:t>
            </a:r>
            <a:r>
              <a:rPr lang="en-US" dirty="0"/>
              <a:t> </a:t>
            </a:r>
            <a:endParaRPr lang="en-US" dirty="0" smtClean="0"/>
          </a:p>
          <a:p>
            <a:r>
              <a:rPr lang="en-US" dirty="0" smtClean="0"/>
              <a:t>Tragic Hero – According to Aristotle, was a man who rose to a high position and then fell from that high position to typically desolation and death.  </a:t>
            </a:r>
          </a:p>
          <a:p>
            <a:r>
              <a:rPr lang="en-US" dirty="0" smtClean="0"/>
              <a:t>Tragic Flaw vs. Fate – Two powerful forces in classical tragedy.  “Waste of human potential” seems to be much more tragic to the Elizabethans than that of fate.   </a:t>
            </a:r>
            <a:endParaRPr lang="en-US" dirty="0"/>
          </a:p>
          <a:p>
            <a:endParaRPr lang="en-US" dirty="0"/>
          </a:p>
        </p:txBody>
      </p:sp>
    </p:spTree>
    <p:extLst>
      <p:ext uri="{BB962C8B-B14F-4D97-AF65-F5344CB8AC3E}">
        <p14:creationId xmlns:p14="http://schemas.microsoft.com/office/powerpoint/2010/main" val="1293053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Concepts with </a:t>
            </a:r>
            <a:r>
              <a:rPr lang="en-US" i="1" dirty="0" smtClean="0"/>
              <a:t>Hamlet</a:t>
            </a:r>
            <a:endParaRPr lang="en-US" dirty="0"/>
          </a:p>
        </p:txBody>
      </p:sp>
      <p:sp>
        <p:nvSpPr>
          <p:cNvPr id="3" name="Content Placeholder 2"/>
          <p:cNvSpPr>
            <a:spLocks noGrp="1"/>
          </p:cNvSpPr>
          <p:nvPr>
            <p:ph idx="1"/>
          </p:nvPr>
        </p:nvSpPr>
        <p:spPr>
          <a:xfrm>
            <a:off x="1451579" y="2015732"/>
            <a:ext cx="9603275" cy="4346968"/>
          </a:xfrm>
        </p:spPr>
        <p:txBody>
          <a:bodyPr>
            <a:normAutofit/>
          </a:bodyPr>
          <a:lstStyle/>
          <a:p>
            <a:r>
              <a:rPr lang="en-US" dirty="0" smtClean="0"/>
              <a:t>Hamlet as a work of renaissance Literature (Historical Critical Theory)</a:t>
            </a:r>
          </a:p>
          <a:p>
            <a:r>
              <a:rPr lang="en-US" dirty="0" smtClean="0"/>
              <a:t>Hamlet’s appeal to modern readers and critics (Reader Response Criticism)</a:t>
            </a:r>
          </a:p>
          <a:p>
            <a:r>
              <a:rPr lang="en-US" dirty="0" smtClean="0"/>
              <a:t>Hamlet as a model tragedy (Formalism)</a:t>
            </a:r>
          </a:p>
          <a:p>
            <a:r>
              <a:rPr lang="en-US" dirty="0" smtClean="0"/>
              <a:t>Hamlet’s Psychosis (Psychological Critical Theory)</a:t>
            </a:r>
          </a:p>
          <a:p>
            <a:r>
              <a:rPr lang="en-US" dirty="0" smtClean="0"/>
              <a:t>Shakespearean Grammar (Formalism)</a:t>
            </a:r>
          </a:p>
          <a:p>
            <a:r>
              <a:rPr lang="en-US" dirty="0" smtClean="0"/>
              <a:t>Feminism</a:t>
            </a:r>
          </a:p>
          <a:p>
            <a:r>
              <a:rPr lang="en-US" dirty="0" smtClean="0"/>
              <a:t>Mythological</a:t>
            </a:r>
          </a:p>
          <a:p>
            <a:r>
              <a:rPr lang="en-US" dirty="0" smtClean="0"/>
              <a:t>Sociological/cultural</a:t>
            </a:r>
          </a:p>
        </p:txBody>
      </p:sp>
    </p:spTree>
    <p:extLst>
      <p:ext uri="{BB962C8B-B14F-4D97-AF65-F5344CB8AC3E}">
        <p14:creationId xmlns:p14="http://schemas.microsoft.com/office/powerpoint/2010/main" val="4101083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67525"/>
          </a:xfrm>
        </p:spPr>
      </p:pic>
    </p:spTree>
    <p:extLst>
      <p:ext uri="{BB962C8B-B14F-4D97-AF65-F5344CB8AC3E}">
        <p14:creationId xmlns:p14="http://schemas.microsoft.com/office/powerpoint/2010/main" val="149047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67525"/>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433" y="444897"/>
            <a:ext cx="2200167" cy="220016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5073" y="2984873"/>
            <a:ext cx="2438027" cy="2438027"/>
          </a:xfrm>
          <a:prstGeom prst="rect">
            <a:avLst/>
          </a:prstGeom>
        </p:spPr>
      </p:pic>
    </p:spTree>
    <p:extLst>
      <p:ext uri="{BB962C8B-B14F-4D97-AF65-F5344CB8AC3E}">
        <p14:creationId xmlns:p14="http://schemas.microsoft.com/office/powerpoint/2010/main" val="521929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5092700" cy="686605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5100" y="704850"/>
            <a:ext cx="7670800" cy="5753100"/>
          </a:xfrm>
          <a:prstGeom prst="rect">
            <a:avLst/>
          </a:prstGeom>
        </p:spPr>
      </p:pic>
    </p:spTree>
    <p:extLst>
      <p:ext uri="{BB962C8B-B14F-4D97-AF65-F5344CB8AC3E}">
        <p14:creationId xmlns:p14="http://schemas.microsoft.com/office/powerpoint/2010/main" val="942848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3916" y="19050"/>
            <a:ext cx="9118600" cy="6838950"/>
          </a:xfrm>
        </p:spPr>
      </p:pic>
    </p:spTree>
    <p:extLst>
      <p:ext uri="{BB962C8B-B14F-4D97-AF65-F5344CB8AC3E}">
        <p14:creationId xmlns:p14="http://schemas.microsoft.com/office/powerpoint/2010/main" val="1829648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 and Early Life</a:t>
            </a:r>
            <a:endParaRPr lang="en-US" dirty="0"/>
          </a:p>
        </p:txBody>
      </p:sp>
      <p:sp>
        <p:nvSpPr>
          <p:cNvPr id="3" name="Content Placeholder 2"/>
          <p:cNvSpPr>
            <a:spLocks noGrp="1"/>
          </p:cNvSpPr>
          <p:nvPr>
            <p:ph idx="1"/>
          </p:nvPr>
        </p:nvSpPr>
        <p:spPr>
          <a:xfrm>
            <a:off x="1451579" y="2015732"/>
            <a:ext cx="9603275" cy="4105668"/>
          </a:xfrm>
        </p:spPr>
        <p:txBody>
          <a:bodyPr>
            <a:normAutofit fontScale="85000" lnSpcReduction="10000"/>
          </a:bodyPr>
          <a:lstStyle/>
          <a:p>
            <a:r>
              <a:rPr lang="en-US" dirty="0" smtClean="0"/>
              <a:t>Born in April1564 in Stratford-on-Avon, England (traditionally observed on April 23)</a:t>
            </a:r>
          </a:p>
          <a:p>
            <a:r>
              <a:rPr lang="en-US" dirty="0" smtClean="0"/>
              <a:t>1564-1582 Does childhood stuff</a:t>
            </a:r>
          </a:p>
          <a:p>
            <a:r>
              <a:rPr lang="en-US" dirty="0" smtClean="0"/>
              <a:t>1582 Marries Anne Hathaway</a:t>
            </a:r>
          </a:p>
          <a:p>
            <a:r>
              <a:rPr lang="en-US" dirty="0" smtClean="0"/>
              <a:t>1585-1592 Known as “The Lost Years” </a:t>
            </a:r>
          </a:p>
          <a:p>
            <a:r>
              <a:rPr lang="en-US" dirty="0" smtClean="0"/>
              <a:t>1594-1596 Writes </a:t>
            </a:r>
            <a:r>
              <a:rPr lang="en-US" i="1" dirty="0" smtClean="0"/>
              <a:t>Romeo and Juliet, Richard II, &amp; A Midsummer Night’s Dream</a:t>
            </a:r>
          </a:p>
          <a:p>
            <a:r>
              <a:rPr lang="en-US" dirty="0" smtClean="0"/>
              <a:t>1596 </a:t>
            </a:r>
            <a:r>
              <a:rPr lang="en-US" dirty="0" err="1" smtClean="0"/>
              <a:t>Shakespeares</a:t>
            </a:r>
            <a:r>
              <a:rPr lang="en-US" dirty="0" smtClean="0"/>
              <a:t> son, </a:t>
            </a:r>
            <a:r>
              <a:rPr lang="en-US" dirty="0" err="1" smtClean="0"/>
              <a:t>Hamnet</a:t>
            </a:r>
            <a:r>
              <a:rPr lang="en-US" dirty="0" smtClean="0"/>
              <a:t> dies</a:t>
            </a:r>
          </a:p>
          <a:p>
            <a:pPr algn="just"/>
            <a:r>
              <a:rPr lang="en-US" dirty="0" smtClean="0"/>
              <a:t>1599 Writes </a:t>
            </a:r>
            <a:r>
              <a:rPr lang="en-US" i="1" dirty="0" smtClean="0"/>
              <a:t>Julius Caesar</a:t>
            </a:r>
          </a:p>
          <a:p>
            <a:pPr algn="just"/>
            <a:r>
              <a:rPr lang="en-US" dirty="0" smtClean="0"/>
              <a:t>c. 1600 Writes </a:t>
            </a:r>
            <a:r>
              <a:rPr lang="en-US" i="1" dirty="0" smtClean="0"/>
              <a:t>Hamlet</a:t>
            </a:r>
          </a:p>
          <a:p>
            <a:pPr algn="just"/>
            <a:r>
              <a:rPr lang="en-US" dirty="0" smtClean="0"/>
              <a:t>1600-1616 Writes other stuff, King James </a:t>
            </a:r>
            <a:r>
              <a:rPr lang="en-US" dirty="0" err="1" smtClean="0"/>
              <a:t>coronated</a:t>
            </a:r>
            <a:r>
              <a:rPr lang="en-US" dirty="0" smtClean="0"/>
              <a:t>, a bunch of other stuff…</a:t>
            </a:r>
          </a:p>
          <a:p>
            <a:pPr algn="just"/>
            <a:r>
              <a:rPr lang="en-US" dirty="0" smtClean="0"/>
              <a:t>1616 Dies</a:t>
            </a:r>
            <a:endParaRPr lang="en-US" dirty="0"/>
          </a:p>
        </p:txBody>
      </p:sp>
    </p:spTree>
    <p:extLst>
      <p:ext uri="{BB962C8B-B14F-4D97-AF65-F5344CB8AC3E}">
        <p14:creationId xmlns:p14="http://schemas.microsoft.com/office/powerpoint/2010/main" val="2121824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Shakespeare’s Time</a:t>
            </a:r>
            <a:endParaRPr lang="en-US" dirty="0"/>
          </a:p>
        </p:txBody>
      </p:sp>
      <p:sp>
        <p:nvSpPr>
          <p:cNvPr id="3" name="Content Placeholder 2"/>
          <p:cNvSpPr>
            <a:spLocks noGrp="1"/>
          </p:cNvSpPr>
          <p:nvPr>
            <p:ph idx="1"/>
          </p:nvPr>
        </p:nvSpPr>
        <p:spPr>
          <a:xfrm>
            <a:off x="1451579" y="2015732"/>
            <a:ext cx="9603275" cy="4207268"/>
          </a:xfrm>
        </p:spPr>
        <p:txBody>
          <a:bodyPr>
            <a:normAutofit/>
          </a:bodyPr>
          <a:lstStyle/>
          <a:p>
            <a:r>
              <a:rPr lang="en-US" dirty="0" smtClean="0"/>
              <a:t>Queen Elizabeth I was ruling monarch, a time of national strength and wealth</a:t>
            </a:r>
          </a:p>
          <a:p>
            <a:r>
              <a:rPr lang="en-US" dirty="0" smtClean="0"/>
              <a:t>English Renaissance 1500-1650</a:t>
            </a:r>
          </a:p>
          <a:p>
            <a:r>
              <a:rPr lang="en-US" dirty="0" smtClean="0"/>
              <a:t>Belief that Humans had potential for development</a:t>
            </a:r>
          </a:p>
          <a:p>
            <a:r>
              <a:rPr lang="en-US" dirty="0" smtClean="0"/>
              <a:t>People began to see everyday life as meaningful, and not just a preparation for eternal life</a:t>
            </a:r>
          </a:p>
          <a:p>
            <a:r>
              <a:rPr lang="en-US" dirty="0" smtClean="0"/>
              <a:t>Time for heroes, ideal Elizabethan man was a talented courtier, adventurer, fencer, poet, and conversationalist.  He was a witty and eloquent gentleman who examined his own nature and the causes of his actions.</a:t>
            </a:r>
          </a:p>
          <a:p>
            <a:r>
              <a:rPr lang="en-US" dirty="0" smtClean="0"/>
              <a:t>Marriages were typically arranged, usually for wealth</a:t>
            </a:r>
          </a:p>
          <a:p>
            <a:r>
              <a:rPr lang="en-US" dirty="0" smtClean="0"/>
              <a:t>Women had lower social status than men</a:t>
            </a:r>
          </a:p>
          <a:p>
            <a:endParaRPr lang="en-US" dirty="0"/>
          </a:p>
        </p:txBody>
      </p:sp>
    </p:spTree>
    <p:extLst>
      <p:ext uri="{BB962C8B-B14F-4D97-AF65-F5344CB8AC3E}">
        <p14:creationId xmlns:p14="http://schemas.microsoft.com/office/powerpoint/2010/main" val="965694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Shakespeare’s Time</a:t>
            </a:r>
            <a:endParaRPr lang="en-US" dirty="0"/>
          </a:p>
        </p:txBody>
      </p:sp>
      <p:sp>
        <p:nvSpPr>
          <p:cNvPr id="3" name="Content Placeholder 2"/>
          <p:cNvSpPr>
            <a:spLocks noGrp="1"/>
          </p:cNvSpPr>
          <p:nvPr>
            <p:ph idx="1"/>
          </p:nvPr>
        </p:nvSpPr>
        <p:spPr>
          <a:xfrm>
            <a:off x="1451579" y="2015732"/>
            <a:ext cx="9603275" cy="4207268"/>
          </a:xfrm>
        </p:spPr>
        <p:txBody>
          <a:bodyPr>
            <a:normAutofit/>
          </a:bodyPr>
          <a:lstStyle/>
          <a:p>
            <a:r>
              <a:rPr lang="en-US" dirty="0" smtClean="0"/>
              <a:t>People were concerned about order of things.</a:t>
            </a:r>
          </a:p>
          <a:p>
            <a:r>
              <a:rPr lang="en-US" dirty="0" smtClean="0"/>
              <a:t>When everything was in proper position, there was harmony.  When the order was broken, everything was upset and everyone suffered.</a:t>
            </a:r>
          </a:p>
          <a:p>
            <a:r>
              <a:rPr lang="en-US" dirty="0" smtClean="0"/>
              <a:t>People felt that their rulers were God’s agents.</a:t>
            </a:r>
          </a:p>
          <a:p>
            <a:r>
              <a:rPr lang="en-US" dirty="0" smtClean="0"/>
              <a:t>Killing a King was a heinous crime; heavens would show ominous signs when such evil was present.</a:t>
            </a:r>
          </a:p>
          <a:p>
            <a:endParaRPr lang="en-US" dirty="0"/>
          </a:p>
        </p:txBody>
      </p:sp>
    </p:spTree>
    <p:extLst>
      <p:ext uri="{BB962C8B-B14F-4D97-AF65-F5344CB8AC3E}">
        <p14:creationId xmlns:p14="http://schemas.microsoft.com/office/powerpoint/2010/main" val="2226735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Shakespeare’s theatre</a:t>
            </a:r>
            <a:endParaRPr lang="en-US" dirty="0"/>
          </a:p>
        </p:txBody>
      </p:sp>
      <p:sp>
        <p:nvSpPr>
          <p:cNvPr id="3" name="Content Placeholder 2"/>
          <p:cNvSpPr>
            <a:spLocks noGrp="1"/>
          </p:cNvSpPr>
          <p:nvPr>
            <p:ph idx="1"/>
          </p:nvPr>
        </p:nvSpPr>
        <p:spPr>
          <a:xfrm>
            <a:off x="1451579" y="2015732"/>
            <a:ext cx="9603275" cy="4194568"/>
          </a:xfrm>
        </p:spPr>
        <p:txBody>
          <a:bodyPr>
            <a:normAutofit/>
          </a:bodyPr>
          <a:lstStyle/>
          <a:p>
            <a:r>
              <a:rPr lang="en-US" dirty="0" smtClean="0"/>
              <a:t>Theatre had to be marketable </a:t>
            </a:r>
          </a:p>
          <a:p>
            <a:r>
              <a:rPr lang="en-US" dirty="0" smtClean="0"/>
              <a:t>Access control had to be invented and implemented to ensure only paying audience saw the play.</a:t>
            </a:r>
          </a:p>
          <a:p>
            <a:r>
              <a:rPr lang="en-US" dirty="0" smtClean="0"/>
              <a:t>Enclosed space theater’s were invented as a means for controlled access</a:t>
            </a:r>
          </a:p>
          <a:p>
            <a:r>
              <a:rPr lang="en-US" dirty="0" smtClean="0"/>
              <a:t>To keep audiences returning, shows had to be changed frequently</a:t>
            </a:r>
          </a:p>
          <a:p>
            <a:r>
              <a:rPr lang="en-US" dirty="0" smtClean="0"/>
              <a:t>Shakespeare wrote his dramas for the stage, characters were meant to be seen and heard by audiences.</a:t>
            </a:r>
          </a:p>
          <a:p>
            <a:r>
              <a:rPr lang="en-US" dirty="0" smtClean="0"/>
              <a:t>Globe Theatre – built in 1599 by Shakespeare's playing company.  Perhaps most famous symbol of theater and Shakespeare in the world.</a:t>
            </a:r>
            <a:endParaRPr lang="en-US" dirty="0"/>
          </a:p>
        </p:txBody>
      </p:sp>
    </p:spTree>
    <p:extLst>
      <p:ext uri="{BB962C8B-B14F-4D97-AF65-F5344CB8AC3E}">
        <p14:creationId xmlns:p14="http://schemas.microsoft.com/office/powerpoint/2010/main" val="4173577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466</TotalTime>
  <Words>664</Words>
  <Application>Microsoft Office PowerPoint</Application>
  <PresentationFormat>Widescreen</PresentationFormat>
  <Paragraphs>69</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Gill Sans MT</vt:lpstr>
      <vt:lpstr>Gallery</vt:lpstr>
      <vt:lpstr>The Life and Works of the Real  Will-Shakesy</vt:lpstr>
      <vt:lpstr>PowerPoint Presentation</vt:lpstr>
      <vt:lpstr>PowerPoint Presentation</vt:lpstr>
      <vt:lpstr>PowerPoint Presentation</vt:lpstr>
      <vt:lpstr>PowerPoint Presentation</vt:lpstr>
      <vt:lpstr>Birth and Early Life</vt:lpstr>
      <vt:lpstr>Shakespeare’s Time</vt:lpstr>
      <vt:lpstr>Shakespeare’s Time</vt:lpstr>
      <vt:lpstr>Shakespeare’s theatre</vt:lpstr>
      <vt:lpstr>The Globe Theatre</vt:lpstr>
      <vt:lpstr>The Range of Shakespeare’s Drama</vt:lpstr>
      <vt:lpstr>A note on reading Shakespeare</vt:lpstr>
      <vt:lpstr>PowerPoint Presentation</vt:lpstr>
      <vt:lpstr>Character Map</vt:lpstr>
      <vt:lpstr>PowerPoint Presentation</vt:lpstr>
      <vt:lpstr>Dramatic Devices</vt:lpstr>
      <vt:lpstr>Dramatic Devices</vt:lpstr>
      <vt:lpstr>Critical Concepts with Hamlet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Life and Works of the Real  Will-Shakesy</dc:title>
  <dc:creator>Frost, Timothy</dc:creator>
  <cp:lastModifiedBy>Frost, Timothy</cp:lastModifiedBy>
  <cp:revision>15</cp:revision>
  <dcterms:created xsi:type="dcterms:W3CDTF">2018-01-23T15:23:08Z</dcterms:created>
  <dcterms:modified xsi:type="dcterms:W3CDTF">2020-02-03T19:31:05Z</dcterms:modified>
</cp:coreProperties>
</file>